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hDR1WLoc84Xk3r13X90AdS5lSq2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dia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függőleges szöveg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üggőleges cím és szöveg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tartalom" type="obj">
  <p:cSld name="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6"/>
          <p:cNvSpPr txBox="1"/>
          <p:nvPr>
            <p:ph idx="1" type="body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6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6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6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dia" type="title">
  <p:cSld name="TITLE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7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5" name="Google Shape;95;p17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7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7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zakaszfejléc" type="secHead">
  <p:cSld name="SECTION_HEADER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1" name="Google Shape;101;p18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8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8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tartalomrész" type="twoObj">
  <p:cSld name="TWO_OBJECT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07" name="Google Shape;107;p19"/>
          <p:cNvSpPr txBox="1"/>
          <p:nvPr>
            <p:ph idx="2" type="body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08" name="Google Shape;108;p19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9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9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Összehasonlítás" type="twoTxTwoObj">
  <p:cSld name="TWO_OBJECTS_WITH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4" name="Google Shape;114;p20"/>
          <p:cNvSpPr txBox="1"/>
          <p:nvPr>
            <p:ph idx="2" type="body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15" name="Google Shape;115;p20"/>
          <p:cNvSpPr txBox="1"/>
          <p:nvPr>
            <p:ph idx="3" type="body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6" name="Google Shape;116;p20"/>
          <p:cNvSpPr txBox="1"/>
          <p:nvPr>
            <p:ph idx="4" type="body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17" name="Google Shape;117;p20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0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0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sak cím" type="titleOnly">
  <p:cSld name="TITLE_ONL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1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1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1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Üres" type="blank">
  <p:cSld name="BLANK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2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2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talomrész képaláírással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3"/>
          <p:cNvSpPr txBox="1"/>
          <p:nvPr>
            <p:ph idx="1" type="body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p23"/>
          <p:cNvSpPr txBox="1"/>
          <p:nvPr>
            <p:ph idx="2" type="body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33" name="Google Shape;133;p23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3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3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tartalom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ép képaláírással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4"/>
          <p:cNvSpPr txBox="1"/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4"/>
          <p:cNvSpPr/>
          <p:nvPr>
            <p:ph idx="2" type="pic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24"/>
          <p:cNvSpPr txBox="1"/>
          <p:nvPr>
            <p:ph idx="1" type="body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0" name="Google Shape;140;p24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4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4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függőleges szöveg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p25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5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üggőleges cím és szöveg" type="vertTitleAndTx">
  <p:cSld name="VERTICAL_TITLE_AND_VERTICAL_TEXT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6"/>
          <p:cNvSpPr txBox="1"/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6"/>
          <p:cNvSpPr txBox="1"/>
          <p:nvPr>
            <p:ph idx="1" type="body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26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6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: title and text">
  <p:cSld name="Content: title and tex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19" y="2120"/>
            <a:ext cx="2117" cy="2117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7"/>
          <p:cNvSpPr txBox="1"/>
          <p:nvPr>
            <p:ph type="title"/>
          </p:nvPr>
        </p:nvSpPr>
        <p:spPr>
          <a:xfrm>
            <a:off x="432001" y="513551"/>
            <a:ext cx="8867944" cy="6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7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158" name="Google Shape;158;p27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159" name="Google Shape;159;p27"/>
          <p:cNvSpPr txBox="1"/>
          <p:nvPr>
            <p:ph idx="1" type="body"/>
          </p:nvPr>
        </p:nvSpPr>
        <p:spPr>
          <a:xfrm>
            <a:off x="432002" y="1534584"/>
            <a:ext cx="11327999" cy="47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302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0" name="Google Shape;160;p27"/>
          <p:cNvSpPr/>
          <p:nvPr/>
        </p:nvSpPr>
        <p:spPr>
          <a:xfrm>
            <a:off x="3048000" y="2305619"/>
            <a:ext cx="60960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2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hu-H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gyéni elrendezés">
  <p:cSld name="Egyéni elrendezés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164" name="Google Shape;164;p2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165" name="Google Shape;165;p2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zakaszfejléc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tartalomrész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Összehasonlítás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sak cím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Üres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talomrész képaláírással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ép képaláírással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p5"/>
          <p:cNvSpPr txBox="1"/>
          <p:nvPr>
            <p:ph idx="1" type="body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5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5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5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DDA027"/>
              </a:buClr>
              <a:buSzPts val="3600"/>
              <a:buFont typeface="Calibri"/>
              <a:buNone/>
            </a:pPr>
            <a:r>
              <a:rPr lang="hu-HU" sz="3600">
                <a:solidFill>
                  <a:srgbClr val="DDA027"/>
                </a:solidFill>
              </a:rPr>
              <a:t>Üzenet a palackból – hogyan dönt az Ügyfél</a:t>
            </a:r>
            <a:endParaRPr/>
          </a:p>
        </p:txBody>
      </p:sp>
      <p:sp>
        <p:nvSpPr>
          <p:cNvPr id="171" name="Google Shape;171;p2"/>
          <p:cNvSpPr txBox="1"/>
          <p:nvPr>
            <p:ph idx="1" type="body"/>
          </p:nvPr>
        </p:nvSpPr>
        <p:spPr>
          <a:xfrm>
            <a:off x="1676400" y="1270000"/>
            <a:ext cx="8813800" cy="5183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-342931" lvl="0" marL="342900" rtl="0" algn="just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Char char="•"/>
            </a:pPr>
            <a:r>
              <a:rPr lang="hu-HU" sz="5100">
                <a:solidFill>
                  <a:srgbClr val="002060"/>
                </a:solidFill>
              </a:rPr>
              <a:t>Ne felejtsük, az értékesítés továbbra is az </a:t>
            </a:r>
            <a:r>
              <a:rPr b="1" lang="hu-HU" sz="5100">
                <a:solidFill>
                  <a:srgbClr val="002060"/>
                </a:solidFill>
              </a:rPr>
              <a:t>EMBEREK</a:t>
            </a:r>
            <a:r>
              <a:rPr lang="hu-HU" sz="5100">
                <a:solidFill>
                  <a:srgbClr val="002060"/>
                </a:solidFill>
              </a:rPr>
              <a:t> világában zajlik.</a:t>
            </a:r>
            <a:endParaRPr/>
          </a:p>
          <a:p>
            <a:pPr indent="0" lvl="0" marL="0" rtl="0" algn="just"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4400">
              <a:solidFill>
                <a:srgbClr val="002060"/>
              </a:solidFill>
            </a:endParaRPr>
          </a:p>
          <a:p>
            <a:pPr indent="-342931" lvl="0" marL="342900" rtl="0" algn="just">
              <a:spcBef>
                <a:spcPts val="484"/>
              </a:spcBef>
              <a:spcAft>
                <a:spcPts val="0"/>
              </a:spcAft>
              <a:buClr>
                <a:srgbClr val="002060"/>
              </a:buClr>
              <a:buSzPct val="100000"/>
              <a:buChar char="•"/>
            </a:pPr>
            <a:r>
              <a:rPr lang="hu-HU" sz="5100">
                <a:solidFill>
                  <a:srgbClr val="002060"/>
                </a:solidFill>
              </a:rPr>
              <a:t>Az ügyfelek döntését 38%-ban befolyásolja a brand ismertsége, a termék, </a:t>
            </a:r>
            <a:r>
              <a:rPr b="1" lang="hu-HU" sz="5100">
                <a:solidFill>
                  <a:srgbClr val="002060"/>
                </a:solidFill>
              </a:rPr>
              <a:t>a szolgáltatás színvonala, láthatósága, elérhetősége.</a:t>
            </a:r>
            <a:endParaRPr/>
          </a:p>
          <a:p>
            <a:pPr indent="0" lvl="0" marL="0" rtl="0" algn="just"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4400">
              <a:solidFill>
                <a:srgbClr val="002060"/>
              </a:solidFill>
            </a:endParaRPr>
          </a:p>
          <a:p>
            <a:pPr indent="-342931" lvl="0" marL="342900" rtl="0" algn="just">
              <a:spcBef>
                <a:spcPts val="484"/>
              </a:spcBef>
              <a:spcAft>
                <a:spcPts val="0"/>
              </a:spcAft>
              <a:buClr>
                <a:srgbClr val="002060"/>
              </a:buClr>
              <a:buSzPct val="100000"/>
              <a:buChar char="•"/>
            </a:pPr>
            <a:r>
              <a:rPr lang="hu-HU" sz="5100">
                <a:solidFill>
                  <a:srgbClr val="002060"/>
                </a:solidFill>
              </a:rPr>
              <a:t>Az ügyfelek döntését 53 %-ban </a:t>
            </a:r>
            <a:r>
              <a:rPr b="1" lang="hu-HU" sz="5100">
                <a:solidFill>
                  <a:srgbClr val="002060"/>
                </a:solidFill>
              </a:rPr>
              <a:t>az értékesítési élmény</a:t>
            </a:r>
            <a:r>
              <a:rPr lang="hu-HU" sz="5100">
                <a:solidFill>
                  <a:srgbClr val="002060"/>
                </a:solidFill>
              </a:rPr>
              <a:t>, azaz Az értékesítő értékesítési tárgyaláskor mutatott magatartása befolyásolja. </a:t>
            </a:r>
            <a:endParaRPr/>
          </a:p>
          <a:p>
            <a:pPr indent="0" lvl="0" marL="0" rtl="0" algn="just"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4400">
              <a:solidFill>
                <a:srgbClr val="002060"/>
              </a:solidFill>
            </a:endParaRPr>
          </a:p>
          <a:p>
            <a:pPr indent="-342931" lvl="0" marL="342900" rtl="0" algn="just">
              <a:spcBef>
                <a:spcPts val="484"/>
              </a:spcBef>
              <a:spcAft>
                <a:spcPts val="0"/>
              </a:spcAft>
              <a:buClr>
                <a:srgbClr val="002060"/>
              </a:buClr>
              <a:buSzPct val="100000"/>
              <a:buChar char="•"/>
            </a:pPr>
            <a:r>
              <a:rPr lang="hu-HU" sz="5100">
                <a:solidFill>
                  <a:srgbClr val="002060"/>
                </a:solidFill>
              </a:rPr>
              <a:t>Csak 9% -ban az ár a döntő.</a:t>
            </a:r>
            <a:endParaRPr/>
          </a:p>
          <a:p>
            <a:pPr indent="-210184" lvl="0" marL="342900" rtl="0" algn="just">
              <a:spcBef>
                <a:spcPts val="4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4400">
              <a:solidFill>
                <a:srgbClr val="002060"/>
              </a:solidFill>
            </a:endParaRPr>
          </a:p>
          <a:p>
            <a:pPr indent="0" lvl="0" marL="0" rtl="0" algn="just">
              <a:spcBef>
                <a:spcPts val="484"/>
              </a:spcBef>
              <a:spcAft>
                <a:spcPts val="0"/>
              </a:spcAft>
              <a:buClr>
                <a:srgbClr val="002060"/>
              </a:buClr>
              <a:buSzPct val="100000"/>
              <a:buNone/>
            </a:pPr>
            <a:r>
              <a:rPr lang="hu-HU" sz="5100">
                <a:solidFill>
                  <a:srgbClr val="002060"/>
                </a:solidFill>
              </a:rPr>
              <a:t>				TANULHATÓ!</a:t>
            </a:r>
            <a:endParaRPr/>
          </a:p>
          <a:p>
            <a:pPr indent="0" lvl="0" marL="0" rtl="0" algn="just">
              <a:spcBef>
                <a:spcPts val="161"/>
              </a:spcBef>
              <a:spcAft>
                <a:spcPts val="0"/>
              </a:spcAft>
              <a:buClr>
                <a:srgbClr val="002060"/>
              </a:buClr>
              <a:buSzPct val="100000"/>
              <a:buNone/>
            </a:pPr>
            <a:r>
              <a:rPr lang="hu-HU" sz="1700">
                <a:solidFill>
                  <a:srgbClr val="002060"/>
                </a:solidFill>
              </a:rPr>
              <a:t>						</a:t>
            </a:r>
            <a:endParaRPr/>
          </a:p>
          <a:p>
            <a:pPr indent="0" lvl="0" marL="0" rtl="0" algn="just">
              <a:spcBef>
                <a:spcPts val="161"/>
              </a:spcBef>
              <a:spcAft>
                <a:spcPts val="0"/>
              </a:spcAft>
              <a:buClr>
                <a:srgbClr val="002060"/>
              </a:buClr>
              <a:buSzPct val="100000"/>
              <a:buNone/>
            </a:pPr>
            <a:r>
              <a:rPr lang="hu-HU" sz="1700">
                <a:solidFill>
                  <a:srgbClr val="002060"/>
                </a:solidFill>
              </a:rPr>
              <a:t>						</a:t>
            </a:r>
            <a:endParaRPr/>
          </a:p>
          <a:p>
            <a:pPr indent="0" lvl="0" marL="0" rtl="0" algn="just">
              <a:spcBef>
                <a:spcPts val="161"/>
              </a:spcBef>
              <a:spcAft>
                <a:spcPts val="0"/>
              </a:spcAft>
              <a:buClr>
                <a:srgbClr val="002060"/>
              </a:buClr>
              <a:buSzPct val="100000"/>
              <a:buNone/>
            </a:pPr>
            <a:r>
              <a:rPr lang="hu-HU" sz="1700">
                <a:solidFill>
                  <a:srgbClr val="002060"/>
                </a:solidFill>
              </a:rPr>
              <a:t>						</a:t>
            </a:r>
            <a:endParaRPr/>
          </a:p>
          <a:p>
            <a:pPr indent="0" lvl="0" marL="0" rtl="0" algn="just">
              <a:spcBef>
                <a:spcPts val="161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700">
              <a:solidFill>
                <a:srgbClr val="002060"/>
              </a:solidFill>
            </a:endParaRPr>
          </a:p>
          <a:p>
            <a:pPr indent="0" lvl="0" marL="0" rtl="0" algn="just">
              <a:spcBef>
                <a:spcPts val="161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700">
              <a:solidFill>
                <a:srgbClr val="002060"/>
              </a:solidFill>
            </a:endParaRPr>
          </a:p>
          <a:p>
            <a:pPr indent="0" lvl="0" marL="0" rtl="0" algn="just">
              <a:spcBef>
                <a:spcPts val="275"/>
              </a:spcBef>
              <a:spcAft>
                <a:spcPts val="0"/>
              </a:spcAft>
              <a:buClr>
                <a:srgbClr val="002060"/>
              </a:buClr>
              <a:buSzPct val="100000"/>
              <a:buNone/>
            </a:pPr>
            <a:r>
              <a:rPr lang="hu-HU" sz="1700">
                <a:solidFill>
                  <a:srgbClr val="002060"/>
                </a:solidFill>
              </a:rPr>
              <a:t>							</a:t>
            </a:r>
            <a:r>
              <a:rPr lang="hu-HU" sz="2900">
                <a:solidFill>
                  <a:srgbClr val="002060"/>
                </a:solidFill>
              </a:rPr>
              <a:t>Magyar Turizmus Akadémia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1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2024-05-27T20:31:19Z</dcterms:created>
  <dc:creator>Bacsi Krisztina I Magyar Turizmus Akadémia</dc:creator>
</cp:coreProperties>
</file>